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6" r:id="rId6"/>
    <p:sldId id="268" r:id="rId7"/>
    <p:sldId id="259" r:id="rId8"/>
    <p:sldId id="260" r:id="rId9"/>
    <p:sldId id="261" r:id="rId10"/>
    <p:sldId id="262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0F9"/>
    <a:srgbClr val="DAE3F3"/>
    <a:srgbClr val="598ABC"/>
    <a:srgbClr val="279BC5"/>
    <a:srgbClr val="91D5DD"/>
    <a:srgbClr val="2456A4"/>
    <a:srgbClr val="3D6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84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1992-7EC1-4645-A370-6FBF057F6B57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4EAA-E033-483F-828D-DE4C399C8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97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1992-7EC1-4645-A370-6FBF057F6B57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4EAA-E033-483F-828D-DE4C399C8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77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1992-7EC1-4645-A370-6FBF057F6B57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4EAA-E033-483F-828D-DE4C399C8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48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1992-7EC1-4645-A370-6FBF057F6B57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4EAA-E033-483F-828D-DE4C399C8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99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1992-7EC1-4645-A370-6FBF057F6B57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4EAA-E033-483F-828D-DE4C399C8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61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1992-7EC1-4645-A370-6FBF057F6B57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4EAA-E033-483F-828D-DE4C399C8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73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1992-7EC1-4645-A370-6FBF057F6B57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4EAA-E033-483F-828D-DE4C399C8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9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1992-7EC1-4645-A370-6FBF057F6B57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4EAA-E033-483F-828D-DE4C399C8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45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1992-7EC1-4645-A370-6FBF057F6B57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4EAA-E033-483F-828D-DE4C399C8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37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1992-7EC1-4645-A370-6FBF057F6B57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4EAA-E033-483F-828D-DE4C399C8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4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1992-7EC1-4645-A370-6FBF057F6B57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4EAA-E033-483F-828D-DE4C399C8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9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81992-7EC1-4645-A370-6FBF057F6B57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A4EAA-E033-483F-828D-DE4C399C8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03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hatskiyantonf@gmail.com" TargetMode="External"/><Relationship Id="rId2" Type="http://schemas.openxmlformats.org/officeDocument/2006/relationships/hyperlink" Target="mailto:shirokova@geokhi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95" y="463010"/>
            <a:ext cx="10470996" cy="5795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9951" y="429557"/>
            <a:ext cx="9175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bg1"/>
                </a:solidFill>
              </a:rPr>
              <a:t>Заседание Комиссии по ПРНД</a:t>
            </a:r>
          </a:p>
          <a:p>
            <a:pPr algn="ctr"/>
            <a:r>
              <a:rPr lang="ru-RU" sz="3600" i="1" dirty="0" smtClean="0">
                <a:solidFill>
                  <a:schemeClr val="bg1"/>
                </a:solidFill>
              </a:rPr>
              <a:t>28 апреля 2025 г.</a:t>
            </a:r>
            <a:endParaRPr lang="en-US" sz="3600" i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Рассмотрение предложений членов УС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12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512" y="3949371"/>
            <a:ext cx="11668126" cy="2790475"/>
          </a:xfrm>
          <a:solidFill>
            <a:schemeClr val="accent6">
              <a:lumMod val="20000"/>
              <a:lumOff val="80000"/>
              <a:alpha val="4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 sz="2400" dirty="0" smtClean="0"/>
              <a:t>Тема «Экскурсии» - относится к </a:t>
            </a:r>
            <a:r>
              <a:rPr lang="ru-RU" sz="2400" dirty="0"/>
              <a:t>музейным </a:t>
            </a:r>
            <a:r>
              <a:rPr lang="ru-RU" sz="2400" dirty="0" smtClean="0"/>
              <a:t>экскурсиям и сотрудникам, ассоциированным с этой деятельностью (регулярная образовательная </a:t>
            </a:r>
            <a:r>
              <a:rPr lang="ru-RU" sz="2400" dirty="0"/>
              <a:t>деятельность) </a:t>
            </a:r>
            <a:r>
              <a:rPr lang="ru-RU" sz="2400" dirty="0" smtClean="0"/>
              <a:t>. Поэтому  применительно к научным подразделениям это не применимо.</a:t>
            </a:r>
          </a:p>
          <a:p>
            <a:r>
              <a:rPr lang="ru-RU" sz="2400" dirty="0" smtClean="0"/>
              <a:t>«Цитирование» – эта тема рассматривалась неоднократно. Сейчас в общем пуле баллов «Цитирование» занимает </a:t>
            </a:r>
            <a:r>
              <a:rPr lang="ru-RU" sz="2400" dirty="0" smtClean="0"/>
              <a:t>примерно 16</a:t>
            </a:r>
            <a:r>
              <a:rPr lang="ru-RU" sz="2400" dirty="0" smtClean="0"/>
              <a:t>%</a:t>
            </a:r>
          </a:p>
          <a:p>
            <a:r>
              <a:rPr lang="ru-RU" sz="2400" dirty="0" smtClean="0"/>
              <a:t>«Прозрачность» - эта тема с самого начала была в фокусе внимания </a:t>
            </a:r>
            <a:r>
              <a:rPr lang="ru-RU" sz="2400" dirty="0" smtClean="0"/>
              <a:t>комиссии и особых вопросов она не вызывала вопросов.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0512" y="43934"/>
            <a:ext cx="11668126" cy="461665"/>
          </a:xfrm>
          <a:prstGeom prst="rect">
            <a:avLst/>
          </a:prstGeom>
          <a:gradFill flip="none" rotWithShape="1">
            <a:gsLst>
              <a:gs pos="0">
                <a:srgbClr val="EBF0F9"/>
              </a:gs>
              <a:gs pos="98000">
                <a:srgbClr val="DAE3F3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Шацкий</a:t>
            </a:r>
            <a:r>
              <a:rPr lang="ru-RU" sz="2400" b="1" dirty="0" smtClean="0"/>
              <a:t> А.Ф.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693" y="613063"/>
            <a:ext cx="5191308" cy="30959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709196"/>
            <a:ext cx="8414535" cy="2308324"/>
          </a:xfrm>
          <a:prstGeom prst="rect">
            <a:avLst/>
          </a:prstGeom>
          <a:solidFill>
            <a:srgbClr val="EBF0F9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Предлагается 2 варианта расчета ПРНД по публикационной активности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Экскурсии (возможность такой деятельности в других подразделениях)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Цитирование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Прозрачность начисления баллов ПРНД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9889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4287"/>
            <a:ext cx="121539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6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801"/>
            <a:ext cx="10515600" cy="6921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«Прозрачность»…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3688" y="79377"/>
            <a:ext cx="5672137" cy="2178048"/>
          </a:xfrm>
        </p:spPr>
        <p:txBody>
          <a:bodyPr>
            <a:normAutofit/>
          </a:bodyPr>
          <a:lstStyle/>
          <a:p>
            <a:r>
              <a:rPr lang="en-GB" sz="1600" b="1" dirty="0" smtClean="0"/>
              <a:t>From</a:t>
            </a:r>
            <a:r>
              <a:rPr lang="en-GB" sz="1600" b="1" dirty="0"/>
              <a:t>:</a:t>
            </a:r>
            <a:r>
              <a:rPr lang="en-GB" sz="1600" dirty="0"/>
              <a:t> </a:t>
            </a:r>
            <a:r>
              <a:rPr lang="ru-RU" sz="1600" dirty="0"/>
              <a:t>Валентина Широкова</a:t>
            </a:r>
            <a:r>
              <a:rPr lang="en-GB" sz="1600" dirty="0"/>
              <a:t> [</a:t>
            </a:r>
            <a:r>
              <a:rPr lang="en-GB" sz="1600" u="sng" dirty="0">
                <a:hlinkClick r:id="rId2"/>
              </a:rPr>
              <a:t>mailto:shirokova@geokhi.ru</a:t>
            </a:r>
            <a:r>
              <a:rPr lang="en-GB" sz="1600" dirty="0"/>
              <a:t>] </a:t>
            </a:r>
            <a:br>
              <a:rPr lang="en-GB" sz="1600" dirty="0"/>
            </a:br>
            <a:r>
              <a:rPr lang="en-GB" sz="1600" b="1" dirty="0"/>
              <a:t>Sent:</a:t>
            </a:r>
            <a:r>
              <a:rPr lang="en-GB" sz="1600" dirty="0"/>
              <a:t> </a:t>
            </a:r>
            <a:r>
              <a:rPr lang="en-GB" sz="1600" b="1" dirty="0">
                <a:solidFill>
                  <a:srgbClr val="C00000"/>
                </a:solidFill>
              </a:rPr>
              <a:t>Thursday, March 27, 2025 5:50 PM</a:t>
            </a:r>
            <a:br>
              <a:rPr lang="en-GB" sz="1600" b="1" dirty="0">
                <a:solidFill>
                  <a:srgbClr val="C00000"/>
                </a:solidFill>
              </a:rPr>
            </a:br>
            <a:r>
              <a:rPr lang="en-GB" sz="1600" b="1" dirty="0"/>
              <a:t>To: </a:t>
            </a:r>
            <a:r>
              <a:rPr lang="ru-RU" sz="1600" dirty="0" err="1"/>
              <a:t>Шацкий</a:t>
            </a:r>
            <a:r>
              <a:rPr lang="ru-RU" sz="1600" dirty="0"/>
              <a:t> А</a:t>
            </a:r>
            <a:r>
              <a:rPr lang="en-GB" sz="1600" dirty="0"/>
              <a:t>.</a:t>
            </a:r>
            <a:r>
              <a:rPr lang="ru-RU" sz="1600" dirty="0"/>
              <a:t>Ф</a:t>
            </a:r>
            <a:r>
              <a:rPr lang="en-GB" sz="1600" dirty="0"/>
              <a:t>. &lt;</a:t>
            </a:r>
            <a:r>
              <a:rPr lang="en-GB" sz="1600" u="sng" dirty="0">
                <a:hlinkClick r:id="rId3"/>
              </a:rPr>
              <a:t>shatskiyantonf@gmail.com</a:t>
            </a:r>
            <a:r>
              <a:rPr lang="en-GB" sz="1600" dirty="0"/>
              <a:t>&gt;</a:t>
            </a:r>
            <a:endParaRPr lang="ru-RU" sz="1600" dirty="0"/>
          </a:p>
          <a:p>
            <a:r>
              <a:rPr lang="ru-RU" sz="1600" b="1" dirty="0" err="1"/>
              <a:t>Subject</a:t>
            </a:r>
            <a:r>
              <a:rPr lang="ru-RU" sz="1600" b="1" dirty="0"/>
              <a:t>:</a:t>
            </a:r>
            <a:r>
              <a:rPr lang="ru-RU" sz="1600" dirty="0"/>
              <a:t> RE: запрос детализации расчета балла ПРНД</a:t>
            </a:r>
          </a:p>
          <a:p>
            <a:r>
              <a:rPr lang="ru-RU" sz="1600" dirty="0"/>
              <a:t> </a:t>
            </a:r>
            <a:r>
              <a:rPr lang="ru-RU" sz="1600" dirty="0" smtClean="0"/>
              <a:t>Глубокоуважаемый </a:t>
            </a:r>
            <a:r>
              <a:rPr lang="ru-RU" sz="1600" dirty="0"/>
              <a:t>Антон </a:t>
            </a:r>
            <a:r>
              <a:rPr lang="ru-RU" sz="1600" dirty="0" err="1"/>
              <a:t>Фарисович</a:t>
            </a:r>
            <a:r>
              <a:rPr lang="ru-RU" sz="1600" dirty="0"/>
              <a:t>!</a:t>
            </a:r>
          </a:p>
          <a:p>
            <a:r>
              <a:rPr lang="ru-RU" sz="1600" dirty="0"/>
              <a:t>Отвечаю на Ваше письмо с опозданием в связи с длительным отсутствием в Институте</a:t>
            </a:r>
            <a:endParaRPr lang="ru-RU" sz="1600" b="1" dirty="0" smtClean="0"/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301" y="74295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err="1" smtClean="0"/>
              <a:t>From</a:t>
            </a:r>
            <a:r>
              <a:rPr lang="ru-RU" sz="1600" b="1" dirty="0" smtClean="0"/>
              <a:t>:</a:t>
            </a:r>
            <a:r>
              <a:rPr lang="ru-RU" sz="1600" dirty="0" smtClean="0"/>
              <a:t> </a:t>
            </a:r>
            <a:r>
              <a:rPr lang="ru-RU" sz="1600" dirty="0" err="1" smtClean="0"/>
              <a:t>Anton</a:t>
            </a:r>
            <a:r>
              <a:rPr lang="ru-RU" sz="1600" dirty="0" smtClean="0"/>
              <a:t> </a:t>
            </a:r>
            <a:r>
              <a:rPr lang="ru-RU" sz="1600" dirty="0" err="1" smtClean="0"/>
              <a:t>Shatskiy</a:t>
            </a:r>
            <a:r>
              <a:rPr lang="ru-RU" sz="1600" dirty="0" smtClean="0"/>
              <a:t> [</a:t>
            </a:r>
            <a:r>
              <a:rPr lang="ru-RU" sz="1600" u="sng" dirty="0" smtClean="0">
                <a:hlinkClick r:id="rId3"/>
              </a:rPr>
              <a:t>mailto:shatskiyantonf@gmail.com</a:t>
            </a:r>
            <a:r>
              <a:rPr lang="ru-RU" sz="1600" dirty="0" smtClean="0"/>
              <a:t>] </a:t>
            </a:r>
            <a:br>
              <a:rPr lang="ru-RU" sz="1600" dirty="0" smtClean="0"/>
            </a:br>
            <a:r>
              <a:rPr lang="ru-RU" sz="1600" b="1" dirty="0" err="1" smtClean="0"/>
              <a:t>Sent</a:t>
            </a:r>
            <a:r>
              <a:rPr lang="ru-RU" sz="1600" dirty="0" smtClean="0">
                <a:solidFill>
                  <a:srgbClr val="C00000"/>
                </a:solidFill>
              </a:rPr>
              <a:t>: </a:t>
            </a:r>
            <a:r>
              <a:rPr lang="ru-RU" sz="1600" dirty="0" err="1" smtClean="0">
                <a:solidFill>
                  <a:srgbClr val="C00000"/>
                </a:solidFill>
              </a:rPr>
              <a:t>Thursday</a:t>
            </a:r>
            <a:r>
              <a:rPr lang="ru-RU" sz="1600" dirty="0" smtClean="0">
                <a:solidFill>
                  <a:srgbClr val="C00000"/>
                </a:solidFill>
              </a:rPr>
              <a:t>, </a:t>
            </a:r>
            <a:r>
              <a:rPr lang="ru-RU" sz="1600" dirty="0" err="1" smtClean="0">
                <a:solidFill>
                  <a:srgbClr val="C00000"/>
                </a:solidFill>
              </a:rPr>
              <a:t>March</a:t>
            </a:r>
            <a:r>
              <a:rPr lang="ru-RU" sz="1600" dirty="0" smtClean="0">
                <a:solidFill>
                  <a:srgbClr val="C00000"/>
                </a:solidFill>
              </a:rPr>
              <a:t> 13, 2025 5:19 PM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To</a:t>
            </a:r>
            <a:r>
              <a:rPr lang="ru-RU" sz="1600" b="1" dirty="0" smtClean="0"/>
              <a:t>:</a:t>
            </a:r>
            <a:r>
              <a:rPr lang="ru-RU" sz="1600" dirty="0" smtClean="0"/>
              <a:t> </a:t>
            </a:r>
            <a:r>
              <a:rPr lang="ru-RU" sz="1600" u="sng" dirty="0" smtClean="0">
                <a:hlinkClick r:id="rId2"/>
              </a:rPr>
              <a:t>shirokova@geokhi.ru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Subject</a:t>
            </a:r>
            <a:r>
              <a:rPr lang="ru-RU" sz="1600" b="1" dirty="0" smtClean="0"/>
              <a:t>:</a:t>
            </a:r>
            <a:r>
              <a:rPr lang="ru-RU" sz="1600" dirty="0" smtClean="0"/>
              <a:t> запрос детализации расчета балла ПРНД</a:t>
            </a:r>
          </a:p>
          <a:p>
            <a:r>
              <a:rPr lang="ru-RU" sz="1600" dirty="0" smtClean="0"/>
              <a:t> Уважаемая Валентина Ивановна, день добрый,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1" y="2066390"/>
            <a:ext cx="8576982" cy="47916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01100" y="2571750"/>
            <a:ext cx="3028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98 записей по сотрудникам лаборатории с детализацией</a:t>
            </a:r>
            <a:r>
              <a:rPr lang="en-US" dirty="0" smtClean="0"/>
              <a:t> </a:t>
            </a:r>
            <a:r>
              <a:rPr lang="ru-RU" dirty="0" smtClean="0"/>
              <a:t>ПРНД</a:t>
            </a:r>
            <a:r>
              <a:rPr lang="en-US" dirty="0" smtClean="0"/>
              <a:t>-2023</a:t>
            </a:r>
          </a:p>
          <a:p>
            <a:endParaRPr lang="en-US" dirty="0"/>
          </a:p>
          <a:p>
            <a:r>
              <a:rPr lang="en-US" dirty="0" smtClean="0"/>
              <a:t>8 </a:t>
            </a:r>
            <a:r>
              <a:rPr lang="ru-RU" dirty="0" smtClean="0"/>
              <a:t>записей за публикации </a:t>
            </a:r>
            <a:r>
              <a:rPr lang="en-US" dirty="0" smtClean="0"/>
              <a:t>2024</a:t>
            </a:r>
          </a:p>
          <a:p>
            <a:endParaRPr lang="en-US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038" y="5340035"/>
            <a:ext cx="7319962" cy="1517965"/>
          </a:xfrm>
          <a:prstGeom prst="rect">
            <a:avLst/>
          </a:prstGeom>
          <a:ln w="508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6061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035" y="-63791"/>
            <a:ext cx="10515600" cy="1325563"/>
          </a:xfrm>
        </p:spPr>
        <p:txBody>
          <a:bodyPr/>
          <a:lstStyle/>
          <a:p>
            <a:r>
              <a:rPr lang="ru-RU" dirty="0" smtClean="0"/>
              <a:t>Письмо членам УС от 17 февраля 2025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95" y="965979"/>
            <a:ext cx="10515600" cy="5126595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В соответствии с письмом </a:t>
            </a:r>
            <a:r>
              <a:rPr lang="ru-RU" sz="2400" dirty="0" err="1"/>
              <a:t>Минобрнауки</a:t>
            </a:r>
            <a:r>
              <a:rPr lang="ru-RU" sz="2400" dirty="0"/>
              <a:t> от 13 января 2025 г. внесены изменения в методику расчета КБПР, которыми предусматривается замена международных </a:t>
            </a:r>
            <a:r>
              <a:rPr lang="ru-RU" sz="2400" dirty="0" err="1"/>
              <a:t>наукометрических</a:t>
            </a:r>
            <a:r>
              <a:rPr lang="ru-RU" sz="2400" dirty="0"/>
              <a:t> показателей на национальные (Белый список). В связи с этим, </a:t>
            </a:r>
            <a:r>
              <a:rPr lang="ru-RU" sz="2400" dirty="0" smtClean="0"/>
              <a:t>потребуется </a:t>
            </a:r>
            <a:r>
              <a:rPr lang="ru-RU" sz="2400" dirty="0"/>
              <a:t>пересмотреть </a:t>
            </a:r>
            <a:r>
              <a:rPr lang="ru-RU" sz="2400" dirty="0" smtClean="0"/>
              <a:t>алгоритм оценки </a:t>
            </a:r>
            <a:r>
              <a:rPr lang="ru-RU" sz="2400" dirty="0"/>
              <a:t>статей по Белому списку. </a:t>
            </a:r>
            <a:endParaRPr lang="ru-RU" sz="2400" dirty="0" smtClean="0"/>
          </a:p>
          <a:p>
            <a:pPr lvl="0"/>
            <a:r>
              <a:rPr lang="ru-RU" sz="2400" dirty="0" smtClean="0"/>
              <a:t>Подразумевается</a:t>
            </a:r>
            <a:r>
              <a:rPr lang="ru-RU" sz="2400" dirty="0"/>
              <a:t>, что перерасчет ПРНД за 2024 год будет сделан по старой системе, а публикации 2025 года будут учтены по новой схеме. Просьба к членам комиссии подумать об этих изменениях и прислать в Комиссию Ваши аргументированные предложения, которые будут рассмотрены на заседании комиссии в </a:t>
            </a:r>
            <a:r>
              <a:rPr lang="ru-RU" sz="2400" dirty="0" smtClean="0"/>
              <a:t>апреле</a:t>
            </a:r>
            <a:r>
              <a:rPr lang="ru-RU" sz="2400" dirty="0"/>
              <a:t>. </a:t>
            </a:r>
          </a:p>
          <a:p>
            <a:r>
              <a:rPr lang="ru-RU" sz="2400" dirty="0"/>
              <a:t>Сообщаем, что пока ни от сотрудников, ни от членов Комиссии не поступало каких-либо иных предложений, требующих обсуждения на Комиссии. Если такие вопросы возникнут, направляйте их секретарю комиссии для включения в повестку </a:t>
            </a:r>
            <a:r>
              <a:rPr lang="ru-RU" sz="2400" dirty="0" smtClean="0"/>
              <a:t>заседания…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85708" y="6310107"/>
            <a:ext cx="710629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Получено два отклика (Плясунов А.В. и </a:t>
            </a:r>
            <a:r>
              <a:rPr lang="ru-RU" sz="2400" dirty="0" err="1"/>
              <a:t>Шацкий</a:t>
            </a:r>
            <a:r>
              <a:rPr lang="ru-RU" sz="2400" dirty="0"/>
              <a:t> А.Ф.)</a:t>
            </a:r>
          </a:p>
        </p:txBody>
      </p:sp>
    </p:spTree>
    <p:extLst>
      <p:ext uri="{BB962C8B-B14F-4D97-AF65-F5344CB8AC3E}">
        <p14:creationId xmlns:p14="http://schemas.microsoft.com/office/powerpoint/2010/main" val="279316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512" y="457200"/>
            <a:ext cx="11668126" cy="2081605"/>
          </a:xfrm>
          <a:solidFill>
            <a:srgbClr val="EBF0F9"/>
          </a:solidFill>
        </p:spPr>
        <p:txBody>
          <a:bodyPr>
            <a:normAutofit/>
          </a:bodyPr>
          <a:lstStyle/>
          <a:p>
            <a:r>
              <a:rPr lang="ru-RU" sz="2400" dirty="0">
                <a:latin typeface="+mn-lt"/>
              </a:rPr>
              <a:t>Полагаю, что начисление баллов за публикационную активность должно соответствовать стратегическим целям Института. Если цель - просто увеличить число публикаций, то можно оставить существующую бальную систему. Если цель более амбициозная - поощрять публикации в ведущих мировых изданиях, то надо еще раз подумать о предложении </a:t>
            </a:r>
            <a:r>
              <a:rPr lang="ru-RU" sz="2400" dirty="0" smtClean="0">
                <a:latin typeface="+mn-lt"/>
              </a:rPr>
              <a:t>Федотова </a:t>
            </a:r>
            <a:r>
              <a:rPr lang="ru-RU" sz="2400" dirty="0">
                <a:latin typeface="+mn-lt"/>
              </a:rPr>
              <a:t>П.С. об увеличении баллов за публикации в Q1 и Q2</a:t>
            </a:r>
            <a:r>
              <a:rPr lang="ru-RU" sz="2400" dirty="0" smtClean="0">
                <a:latin typeface="+mn-lt"/>
              </a:rPr>
              <a:t>.</a:t>
            </a:r>
            <a:endParaRPr lang="ru-RU" sz="2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512" y="43934"/>
            <a:ext cx="11668126" cy="461665"/>
          </a:xfrm>
          <a:prstGeom prst="rect">
            <a:avLst/>
          </a:prstGeom>
          <a:gradFill flip="none" rotWithShape="1">
            <a:gsLst>
              <a:gs pos="0">
                <a:srgbClr val="EBF0F9"/>
              </a:gs>
              <a:gs pos="98000">
                <a:srgbClr val="DAE3F3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Плясунов А.В.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0513" y="2807746"/>
            <a:ext cx="69389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Замена </a:t>
            </a:r>
            <a:r>
              <a:rPr lang="ru-RU" sz="2400" dirty="0"/>
              <a:t>международных </a:t>
            </a:r>
            <a:r>
              <a:rPr lang="ru-RU" sz="2400" dirty="0" err="1"/>
              <a:t>наукометрических</a:t>
            </a:r>
            <a:r>
              <a:rPr lang="ru-RU" sz="2400" dirty="0"/>
              <a:t> показателей на национальные (Белый список</a:t>
            </a:r>
            <a:r>
              <a:rPr lang="ru-RU" sz="2400" dirty="0" smtClean="0"/>
              <a:t>) при подготовке отчетов по </a:t>
            </a:r>
            <a:r>
              <a:rPr lang="ru-RU" sz="2400" dirty="0" err="1" smtClean="0"/>
              <a:t>Госзаданиям</a:t>
            </a:r>
            <a:r>
              <a:rPr lang="ru-RU" sz="2400" dirty="0" smtClean="0"/>
              <a:t>, грантам, защите диссертаций и т.д. существенно меняет ситуацию в этой сфере.</a:t>
            </a:r>
            <a:endParaRPr lang="ru-RU" sz="2400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453085" y="5746161"/>
            <a:ext cx="3235399" cy="1022975"/>
          </a:xfrm>
          <a:ln w="22225">
            <a:solidFill>
              <a:schemeClr val="accent1">
                <a:shade val="50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/>
              <a:t>Число статей, зарегистрированных на сайте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580" y="2538805"/>
            <a:ext cx="4248058" cy="4208815"/>
          </a:xfrm>
          <a:prstGeom prst="rect">
            <a:avLst/>
          </a:prstGeom>
          <a:ln w="41275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037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5"/>
          <p:cNvSpPr>
            <a:spLocks noGrp="1"/>
          </p:cNvSpPr>
          <p:nvPr>
            <p:ph idx="1"/>
          </p:nvPr>
        </p:nvSpPr>
        <p:spPr>
          <a:xfrm>
            <a:off x="245098" y="1036946"/>
            <a:ext cx="5307290" cy="56507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…существующая </a:t>
            </a:r>
            <a:r>
              <a:rPr lang="ru-RU" sz="2000" dirty="0"/>
              <a:t>в ГЕОХИ система начисления баллов за статьи практически не стимулирует сотрудников к опубликованию своих работ в высокорейтинговых журналах. В то же время согласно действующей методике расчета качественного показателя государственного задания «Комплексный балл публикационной результативности», утвержденной Министерством науки и высшего образования Российской Федерации </a:t>
            </a:r>
            <a:r>
              <a:rPr lang="ru-RU" sz="2000" dirty="0" smtClean="0"/>
              <a:t>(</a:t>
            </a:r>
            <a:r>
              <a:rPr lang="ru-RU" sz="2000" i="1" dirty="0" smtClean="0"/>
              <a:t>25 авг-2020</a:t>
            </a:r>
            <a:r>
              <a:rPr lang="ru-RU" sz="2000" dirty="0" smtClean="0"/>
              <a:t>), </a:t>
            </a:r>
            <a:r>
              <a:rPr lang="ru-RU" sz="2000" dirty="0"/>
              <a:t>баллы за статьи учитывают следующим образом: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Q1 </a:t>
            </a:r>
            <a:r>
              <a:rPr lang="ru-RU" sz="2000" dirty="0"/>
              <a:t>– 20, Q2 – 10, Q3 – 5, Q4 – </a:t>
            </a:r>
            <a:r>
              <a:rPr lang="ru-RU" sz="2000" dirty="0" smtClean="0"/>
              <a:t>2.5…..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В </a:t>
            </a:r>
            <a:r>
              <a:rPr lang="ru-RU" sz="2000" dirty="0"/>
              <a:t>связи с этим прошу Комиссию рассмотреть возможность увеличить различие в баллах за статьи, опубликованные в журналах Q1, Q2, Q3 и Q4. Например, баллы за статьи можно учитывать следующим образом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b="1" dirty="0" smtClean="0"/>
              <a:t>Q1 </a:t>
            </a:r>
            <a:r>
              <a:rPr lang="ru-RU" sz="2000" b="1" dirty="0"/>
              <a:t>– 80, Q2 – 20, Q3 – 5 и Q4 – </a:t>
            </a:r>
            <a:r>
              <a:rPr lang="ru-RU" sz="2000" b="1" dirty="0" smtClean="0"/>
              <a:t>2 </a:t>
            </a:r>
            <a:r>
              <a:rPr lang="ru-RU" sz="2000" dirty="0" smtClean="0"/>
              <a:t>…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6775" y="75415"/>
            <a:ext cx="11406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22 авг. 2024г. в Комиссию по ПРНД поступила служебная записка П.С. </a:t>
            </a:r>
            <a:r>
              <a:rPr lang="ru-RU" sz="2400" dirty="0" smtClean="0"/>
              <a:t>Федотова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462954" y="777078"/>
            <a:ext cx="6729046" cy="5670614"/>
            <a:chOff x="5711265" y="859140"/>
            <a:chExt cx="6402625" cy="533161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1265" y="859140"/>
              <a:ext cx="6402625" cy="5331619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7213599" y="887902"/>
              <a:ext cx="3397956" cy="4870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>
            <a:off x="1324800" y="4622400"/>
            <a:ext cx="2734154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75445" y="671804"/>
            <a:ext cx="5374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Результаты моделирования среднего балла за статью (2023 год) по предложенным критериям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1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6420" y="790624"/>
            <a:ext cx="2986087" cy="1077218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Q1+Q2    ~25%</a:t>
            </a:r>
          </a:p>
          <a:p>
            <a:r>
              <a:rPr lang="en-US" sz="3200" dirty="0" smtClean="0"/>
              <a:t>Q1</a:t>
            </a:r>
            <a:r>
              <a:rPr lang="en-US" sz="3200" dirty="0" smtClean="0">
                <a:sym typeface="Symbol" panose="05050102010706020507" pitchFamily="18" charset="2"/>
              </a:rPr>
              <a:t>Q4    ~70%</a:t>
            </a:r>
            <a:endParaRPr lang="ru-RU" sz="32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831867" y="392741"/>
            <a:ext cx="6360133" cy="6465259"/>
            <a:chOff x="5831867" y="392741"/>
            <a:chExt cx="6360133" cy="646525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31867" y="392741"/>
              <a:ext cx="6360133" cy="6465259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6831106" y="392741"/>
              <a:ext cx="2861534" cy="500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4159" y="1964353"/>
            <a:ext cx="60408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Моделирование показало, что переход к системе </a:t>
            </a:r>
            <a:r>
              <a:rPr lang="ru-RU" sz="2200" dirty="0" smtClean="0"/>
              <a:t>баллов (Федотов ПС)</a:t>
            </a:r>
            <a:endParaRPr lang="ru-RU" sz="2200" dirty="0" smtClean="0"/>
          </a:p>
          <a:p>
            <a:r>
              <a:rPr lang="ru-RU" sz="2200" dirty="0"/>
              <a:t>Q1 – 80, Q2 – 20, Q3 – 5 и Q4 – </a:t>
            </a:r>
            <a:r>
              <a:rPr lang="ru-RU" sz="2200" dirty="0" smtClean="0"/>
              <a:t>2</a:t>
            </a:r>
          </a:p>
          <a:p>
            <a:r>
              <a:rPr lang="ru-RU" sz="2200" dirty="0"/>
              <a:t>п</a:t>
            </a:r>
            <a:r>
              <a:rPr lang="ru-RU" sz="2200" dirty="0" smtClean="0"/>
              <a:t>риведет</a:t>
            </a:r>
            <a:r>
              <a:rPr lang="ru-RU" sz="2200" b="1" dirty="0" smtClean="0"/>
              <a:t> </a:t>
            </a:r>
            <a:r>
              <a:rPr lang="ru-RU" sz="2200" dirty="0" smtClean="0"/>
              <a:t>к перераспределению баллов в пользу статей </a:t>
            </a:r>
            <a:r>
              <a:rPr lang="en-US" sz="2200" dirty="0" smtClean="0"/>
              <a:t>Q1 </a:t>
            </a:r>
            <a:r>
              <a:rPr lang="ru-RU" sz="2200" dirty="0" smtClean="0"/>
              <a:t>и </a:t>
            </a:r>
            <a:r>
              <a:rPr lang="en-US" sz="2200" dirty="0" smtClean="0"/>
              <a:t>Q2. </a:t>
            </a:r>
            <a:r>
              <a:rPr lang="ru-RU" sz="2200" dirty="0" smtClean="0"/>
              <a:t>Вклад всех остальных публикаций </a:t>
            </a:r>
            <a:r>
              <a:rPr lang="ru-RU" sz="2200" dirty="0" smtClean="0"/>
              <a:t>заметно снижается, </a:t>
            </a:r>
            <a:r>
              <a:rPr lang="ru-RU" sz="2200" dirty="0" smtClean="0"/>
              <a:t>а это ¾ всего пула.</a:t>
            </a:r>
          </a:p>
          <a:p>
            <a:r>
              <a:rPr lang="ru-RU" sz="2200" dirty="0"/>
              <a:t>И</a:t>
            </a:r>
            <a:r>
              <a:rPr lang="ru-RU" sz="2200" dirty="0" smtClean="0"/>
              <a:t>зменение </a:t>
            </a:r>
            <a:r>
              <a:rPr lang="ru-RU" sz="2200" dirty="0"/>
              <a:t>системы баллов за статьи, </a:t>
            </a:r>
            <a:r>
              <a:rPr lang="ru-RU" sz="2200" dirty="0" smtClean="0"/>
              <a:t>нарушает </a:t>
            </a:r>
            <a:r>
              <a:rPr lang="ru-RU" sz="2200" dirty="0"/>
              <a:t>выверенный во времени баланс баллов, </a:t>
            </a:r>
            <a:r>
              <a:rPr lang="ru-RU" sz="2200" dirty="0" smtClean="0"/>
              <a:t>ущемляет </a:t>
            </a:r>
            <a:r>
              <a:rPr lang="ru-RU" sz="2200" dirty="0"/>
              <a:t>интересы большей части </a:t>
            </a:r>
            <a:r>
              <a:rPr lang="ru-RU" sz="2200" dirty="0" smtClean="0"/>
              <a:t>сотрудников (</a:t>
            </a:r>
            <a:r>
              <a:rPr lang="ru-RU" sz="2200" dirty="0" err="1" smtClean="0"/>
              <a:t>децильное</a:t>
            </a:r>
            <a:r>
              <a:rPr lang="ru-RU" sz="2200" dirty="0" smtClean="0"/>
              <a:t> отношение 7-8)</a:t>
            </a:r>
          </a:p>
          <a:p>
            <a:r>
              <a:rPr lang="ru-RU" sz="2200" b="1" dirty="0" smtClean="0"/>
              <a:t>Переход на </a:t>
            </a:r>
            <a:r>
              <a:rPr lang="ru-RU" sz="2200" b="1" dirty="0" smtClean="0"/>
              <a:t>БС-2025 картину меняет кардинально. Ожидаем официальные данные…</a:t>
            </a:r>
            <a:endParaRPr lang="ru-RU" sz="2200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66"/>
            <a:ext cx="7986713" cy="78581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Структура публикаций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931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107951"/>
            <a:ext cx="10515600" cy="7064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Структура публикаций 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886575" y="803612"/>
            <a:ext cx="4967335" cy="1015663"/>
          </a:xfrm>
          <a:prstGeom prst="rect">
            <a:avLst/>
          </a:prstGeom>
          <a:solidFill>
            <a:schemeClr val="accent5">
              <a:lumMod val="20000"/>
              <a:lumOff val="80000"/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Статьи</a:t>
            </a:r>
            <a:r>
              <a:rPr lang="ru-RU" sz="2000" dirty="0"/>
              <a:t>, выполненные только по </a:t>
            </a:r>
            <a:r>
              <a:rPr lang="ru-RU" sz="2000" dirty="0" err="1"/>
              <a:t>Госзаданию</a:t>
            </a:r>
            <a:r>
              <a:rPr lang="ru-RU" sz="2000" dirty="0"/>
              <a:t> имеют повышающий коэффициент</a:t>
            </a:r>
            <a:r>
              <a:rPr lang="en-US" sz="2000" dirty="0"/>
              <a:t> =</a:t>
            </a:r>
            <a:r>
              <a:rPr lang="ru-RU" sz="2000" dirty="0"/>
              <a:t> 1,5 </a:t>
            </a:r>
            <a:endParaRPr lang="ru-RU" sz="2000" dirty="0" smtClean="0"/>
          </a:p>
          <a:p>
            <a:r>
              <a:rPr lang="ru-RU" sz="2000" dirty="0" smtClean="0"/>
              <a:t>(Ученый </a:t>
            </a:r>
            <a:r>
              <a:rPr lang="ru-RU" sz="2000" dirty="0"/>
              <a:t>Совет</a:t>
            </a:r>
            <a:r>
              <a:rPr lang="ru-RU" sz="2000" dirty="0" smtClean="0"/>
              <a:t>, 18 </a:t>
            </a:r>
            <a:r>
              <a:rPr lang="ru-RU" sz="2000" dirty="0"/>
              <a:t>апреля 2024 г</a:t>
            </a:r>
            <a:r>
              <a:rPr lang="ru-RU" sz="2000" dirty="0" smtClean="0"/>
              <a:t>.)</a:t>
            </a:r>
            <a:endParaRPr lang="ru-RU" sz="20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38112" y="1819275"/>
            <a:ext cx="11715798" cy="4481513"/>
            <a:chOff x="138112" y="1819275"/>
            <a:chExt cx="11715798" cy="448151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112" y="1819275"/>
              <a:ext cx="11715798" cy="4481513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128838" y="1819275"/>
              <a:ext cx="2700337" cy="395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683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512" y="457200"/>
            <a:ext cx="11668126" cy="2500313"/>
          </a:xfrm>
          <a:solidFill>
            <a:srgbClr val="EBF0F9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Представляется несправедливым равное начисление баллов всем авторам. При таком подходе наибольшее число публикаций имеют специалисты, проводящие достаточно рутинные анализы, например, на </a:t>
            </a:r>
            <a:r>
              <a:rPr lang="ru-RU" sz="2400" dirty="0" err="1" smtClean="0">
                <a:latin typeface="+mn-lt"/>
              </a:rPr>
              <a:t>микрозонде</a:t>
            </a:r>
            <a:r>
              <a:rPr lang="ru-RU" sz="2400" dirty="0" smtClean="0">
                <a:latin typeface="+mn-lt"/>
              </a:rPr>
              <a:t>. Активные исследователи не могут написать более 3-4 статей в год, в то время как работники </a:t>
            </a:r>
            <a:r>
              <a:rPr lang="ru-RU" sz="2400" dirty="0" err="1" smtClean="0">
                <a:latin typeface="+mn-lt"/>
              </a:rPr>
              <a:t>микрозонда</a:t>
            </a:r>
            <a:r>
              <a:rPr lang="ru-RU" sz="2400" dirty="0" smtClean="0">
                <a:latin typeface="+mn-lt"/>
              </a:rPr>
              <a:t> становятся соавторами 10-20 статей в год при несопоставимом вкладе в публикуемое исследование. Насколько верно утверждение, что соавторы никогда не договорятся о пропорциях авторства исходя из вклада каждого в статью?</a:t>
            </a:r>
            <a:endParaRPr lang="ru-RU" sz="2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512" y="3186113"/>
            <a:ext cx="11668126" cy="3500436"/>
          </a:xfrm>
          <a:solidFill>
            <a:schemeClr val="accent5">
              <a:lumMod val="20000"/>
              <a:lumOff val="80000"/>
              <a:alpha val="12000"/>
            </a:schemeClr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 smtClean="0"/>
              <a:t>Решение возможно: </a:t>
            </a:r>
            <a:r>
              <a:rPr lang="ru-RU" sz="2400" dirty="0" smtClean="0"/>
              <a:t>авторы из ГЕОХИ подписывают декларацию о разделении их долей участия при подготовке статьи (работы). Другими словами, разделу подлежит доля статьи, относящаяся к авторам из ГЕОХИ.</a:t>
            </a:r>
          </a:p>
          <a:p>
            <a:pPr marL="0" indent="0">
              <a:buNone/>
            </a:pPr>
            <a:r>
              <a:rPr lang="ru-RU" sz="2400" dirty="0" smtClean="0"/>
              <a:t>Декларация готовится опционально. При ее отсутствии сохраняется равенство </a:t>
            </a:r>
            <a:r>
              <a:rPr lang="ru-RU" sz="2400" dirty="0" smtClean="0"/>
              <a:t>долей авторов.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Личные данные долей записывают в спец. таблицу, прикладывают скан. </a:t>
            </a:r>
            <a:r>
              <a:rPr lang="ru-RU" sz="2400" dirty="0"/>
              <a:t>п</a:t>
            </a:r>
            <a:r>
              <a:rPr lang="ru-RU" sz="2400" dirty="0" smtClean="0"/>
              <a:t>одписанной декларации</a:t>
            </a:r>
            <a:r>
              <a:rPr lang="ru-RU" sz="2400" dirty="0" smtClean="0"/>
              <a:t>. </a:t>
            </a:r>
          </a:p>
          <a:p>
            <a:pPr marL="0" indent="0">
              <a:buNone/>
            </a:pPr>
            <a:r>
              <a:rPr lang="ru-RU" sz="2400" dirty="0" smtClean="0"/>
              <a:t>Если такой вариант будет утвержден УС, то алгоритм действий будет объявлен по лабораториям. 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0512" y="43934"/>
            <a:ext cx="11668126" cy="461665"/>
          </a:xfrm>
          <a:prstGeom prst="rect">
            <a:avLst/>
          </a:prstGeom>
          <a:gradFill flip="none" rotWithShape="1">
            <a:gsLst>
              <a:gs pos="0">
                <a:srgbClr val="EBF0F9"/>
              </a:gs>
              <a:gs pos="98000">
                <a:srgbClr val="DAE3F3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Плясунов А.В.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7881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512" y="505599"/>
            <a:ext cx="11668126" cy="1137464"/>
          </a:xfrm>
          <a:solidFill>
            <a:srgbClr val="EBF0F9"/>
          </a:solidFill>
        </p:spPr>
        <p:txBody>
          <a:bodyPr anchor="t">
            <a:normAutofit/>
          </a:bodyPr>
          <a:lstStyle/>
          <a:p>
            <a:r>
              <a:rPr lang="ru-RU" sz="2400" dirty="0" smtClean="0">
                <a:latin typeface="+mn-lt"/>
              </a:rPr>
              <a:t>Я </a:t>
            </a:r>
            <a:r>
              <a:rPr lang="ru-RU" sz="2400" dirty="0">
                <a:latin typeface="+mn-lt"/>
              </a:rPr>
              <a:t>считаю, что существующая система расчета ПРНД не стимулирует сотрудников Института публиковать статьи </a:t>
            </a:r>
            <a:r>
              <a:rPr lang="ru-RU" sz="2400" b="1" dirty="0">
                <a:latin typeface="+mn-lt"/>
              </a:rPr>
              <a:t>в рейтинговых научных </a:t>
            </a:r>
            <a:r>
              <a:rPr lang="ru-RU" sz="2400" b="1" dirty="0" smtClean="0">
                <a:latin typeface="+mn-lt"/>
              </a:rPr>
              <a:t>журналах</a:t>
            </a:r>
            <a:r>
              <a:rPr lang="ru-RU" sz="2400" dirty="0" smtClean="0">
                <a:latin typeface="+mn-lt"/>
              </a:rPr>
              <a:t>…</a:t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513" y="1914525"/>
            <a:ext cx="4924425" cy="4772024"/>
          </a:xfrm>
          <a:solidFill>
            <a:srgbClr val="EBF0F9"/>
          </a:solidFill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dirty="0" smtClean="0"/>
              <a:t>БС-2025 может </a:t>
            </a:r>
            <a:r>
              <a:rPr lang="ru-RU" sz="2600" dirty="0" smtClean="0"/>
              <a:t>существенно </a:t>
            </a:r>
            <a:r>
              <a:rPr lang="ru-RU" sz="2600" dirty="0" smtClean="0"/>
              <a:t>изменить </a:t>
            </a:r>
            <a:r>
              <a:rPr lang="ru-RU" sz="2600" dirty="0" smtClean="0"/>
              <a:t>оценку результативности. Надо подождать появления официального документа.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В действующем Положении используется взвешенная система </a:t>
            </a:r>
            <a:br>
              <a:rPr lang="ru-RU" sz="2400" dirty="0" smtClean="0"/>
            </a:br>
            <a:r>
              <a:rPr lang="ru-RU" sz="2400" dirty="0" smtClean="0"/>
              <a:t>баллов, которая формировалась на протяжении более 6 лет.</a:t>
            </a:r>
          </a:p>
          <a:p>
            <a:pPr marL="0" indent="0">
              <a:buNone/>
            </a:pPr>
            <a:r>
              <a:rPr lang="en-US" sz="2400" dirty="0" smtClean="0"/>
              <a:t>Q1	</a:t>
            </a:r>
            <a:r>
              <a:rPr lang="ru-RU" sz="2400" dirty="0" smtClean="0"/>
              <a:t>	</a:t>
            </a:r>
            <a:r>
              <a:rPr lang="en-US" sz="2400" dirty="0" smtClean="0"/>
              <a:t>30</a:t>
            </a:r>
            <a:br>
              <a:rPr lang="en-US" sz="2400" dirty="0" smtClean="0"/>
            </a:br>
            <a:r>
              <a:rPr lang="en-US" sz="2400" dirty="0" smtClean="0"/>
              <a:t>Q2	</a:t>
            </a:r>
            <a:r>
              <a:rPr lang="ru-RU" sz="2400" dirty="0" smtClean="0"/>
              <a:t>	</a:t>
            </a:r>
            <a:r>
              <a:rPr lang="en-US" sz="2400" dirty="0" smtClean="0"/>
              <a:t>25</a:t>
            </a:r>
            <a:br>
              <a:rPr lang="en-US" sz="2400" dirty="0" smtClean="0"/>
            </a:br>
            <a:r>
              <a:rPr lang="en-US" sz="2400" dirty="0" smtClean="0"/>
              <a:t>Q3	</a:t>
            </a:r>
            <a:r>
              <a:rPr lang="ru-RU" sz="2400" dirty="0" smtClean="0"/>
              <a:t>	</a:t>
            </a:r>
            <a:r>
              <a:rPr lang="en-US" sz="2400" dirty="0" smtClean="0"/>
              <a:t>20</a:t>
            </a:r>
            <a:br>
              <a:rPr lang="en-US" sz="2400" dirty="0" smtClean="0"/>
            </a:br>
            <a:r>
              <a:rPr lang="en-US" sz="2400" dirty="0" smtClean="0"/>
              <a:t>Q4	</a:t>
            </a:r>
            <a:r>
              <a:rPr lang="ru-RU" sz="2400" dirty="0" smtClean="0"/>
              <a:t>	</a:t>
            </a:r>
            <a:r>
              <a:rPr lang="en-US" sz="2400" dirty="0" smtClean="0"/>
              <a:t>15</a:t>
            </a:r>
            <a:br>
              <a:rPr lang="en-US" sz="2400" dirty="0" smtClean="0"/>
            </a:br>
            <a:r>
              <a:rPr lang="ru-RU" sz="2400" dirty="0" smtClean="0"/>
              <a:t>РИНЦ</a:t>
            </a:r>
            <a:r>
              <a:rPr lang="en-US" sz="2400" dirty="0" smtClean="0"/>
              <a:t>	</a:t>
            </a:r>
            <a:r>
              <a:rPr lang="ru-RU" sz="2400" dirty="0" smtClean="0"/>
              <a:t>	</a:t>
            </a:r>
            <a:r>
              <a:rPr lang="en-US" sz="2400" dirty="0" smtClean="0"/>
              <a:t>7,5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ВАК </a:t>
            </a:r>
            <a:r>
              <a:rPr lang="en-US" sz="2400" dirty="0" err="1" smtClean="0"/>
              <a:t>eL</a:t>
            </a:r>
            <a:r>
              <a:rPr lang="en-US" sz="2400" dirty="0" smtClean="0"/>
              <a:t> </a:t>
            </a:r>
            <a:r>
              <a:rPr lang="ru-RU" sz="2400" dirty="0" smtClean="0"/>
              <a:t>		</a:t>
            </a:r>
            <a:r>
              <a:rPr lang="en-US" sz="2400" dirty="0" smtClean="0"/>
              <a:t>0,75</a:t>
            </a:r>
            <a:br>
              <a:rPr lang="en-US" sz="2400" dirty="0" smtClean="0"/>
            </a:br>
            <a:r>
              <a:rPr lang="ru-RU" sz="2400" dirty="0" err="1" smtClean="0"/>
              <a:t>НаучПоп</a:t>
            </a:r>
            <a:r>
              <a:rPr lang="ru-RU" sz="2400" dirty="0" smtClean="0"/>
              <a:t>	1,2</a:t>
            </a:r>
            <a:r>
              <a:rPr lang="en-US" sz="2400" dirty="0" smtClean="0"/>
              <a:t>	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0512" y="43934"/>
            <a:ext cx="11668126" cy="461665"/>
          </a:xfrm>
          <a:prstGeom prst="rect">
            <a:avLst/>
          </a:prstGeom>
          <a:gradFill flip="none" rotWithShape="1">
            <a:gsLst>
              <a:gs pos="0">
                <a:srgbClr val="EBF0F9"/>
              </a:gs>
              <a:gs pos="98000">
                <a:srgbClr val="DAE3F3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Шацкий</a:t>
            </a:r>
            <a:r>
              <a:rPr lang="ru-RU" sz="2400" b="1" dirty="0" smtClean="0"/>
              <a:t> А.Ф.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550" y="1533525"/>
            <a:ext cx="664845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2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512" y="0"/>
            <a:ext cx="11668126" cy="3086100"/>
          </a:xfrm>
          <a:solidFill>
            <a:srgbClr val="EBF0F9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На сегодняшний день система расчета ПРНД включает большое число пунктов, не имеющих отношения ни к научной активности сотрудников, ни к рекомендациям Министерства, ни к критериям оценки результативности научной организации Министерством КБПР. Баллы, начисляемые за эту активность сотрудников </a:t>
            </a:r>
            <a:r>
              <a:rPr lang="ru-RU" sz="2400" b="1" dirty="0" smtClean="0">
                <a:latin typeface="+mn-lt"/>
              </a:rPr>
              <a:t>сопоставимы, или превышают баллы</a:t>
            </a:r>
            <a:r>
              <a:rPr lang="ru-RU" sz="2400" dirty="0" smtClean="0">
                <a:latin typeface="+mn-lt"/>
              </a:rPr>
              <a:t>, которые сотрудник может получить за написание очень хорошей статьи в рейтинговом издании</a:t>
            </a:r>
            <a:endParaRPr lang="ru-RU" sz="2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513" y="2807493"/>
            <a:ext cx="5572126" cy="3921919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С этой позицией согласиться нельзя. В самом начале разработки системы ПРНД, было принято решение, чтобы она всесторонне отражала работу сотрудников</a:t>
            </a:r>
          </a:p>
          <a:p>
            <a:pPr marL="0" indent="0">
              <a:buNone/>
            </a:pPr>
            <a:r>
              <a:rPr lang="ru-RU" sz="2400" dirty="0" smtClean="0"/>
              <a:t>1. Публикационная активность</a:t>
            </a:r>
            <a:br>
              <a:rPr lang="ru-RU" sz="2400" dirty="0" smtClean="0"/>
            </a:br>
            <a:r>
              <a:rPr lang="ru-RU" sz="2400" dirty="0" smtClean="0"/>
              <a:t>2. Конференции (участие/организация)</a:t>
            </a:r>
            <a:br>
              <a:rPr lang="ru-RU" sz="2400" dirty="0" smtClean="0"/>
            </a:br>
            <a:r>
              <a:rPr lang="ru-RU" sz="2400" dirty="0" smtClean="0"/>
              <a:t>3. Образовательная работа </a:t>
            </a:r>
            <a:br>
              <a:rPr lang="ru-RU" sz="2400" dirty="0" smtClean="0"/>
            </a:br>
            <a:r>
              <a:rPr lang="ru-RU" sz="2400" dirty="0" smtClean="0"/>
              <a:t>    (аспирантура, дипломники)</a:t>
            </a:r>
            <a:br>
              <a:rPr lang="ru-RU" sz="2400" dirty="0" smtClean="0"/>
            </a:br>
            <a:r>
              <a:rPr lang="ru-RU" sz="2400" dirty="0" smtClean="0"/>
              <a:t>4. Цитирование</a:t>
            </a:r>
            <a:br>
              <a:rPr lang="ru-RU" sz="2400" dirty="0" smtClean="0"/>
            </a:br>
            <a:r>
              <a:rPr lang="ru-RU" sz="2400" dirty="0" smtClean="0"/>
              <a:t>5. Экспертиза</a:t>
            </a:r>
            <a:br>
              <a:rPr lang="ru-RU" sz="2400" dirty="0" smtClean="0"/>
            </a:br>
            <a:r>
              <a:rPr lang="ru-RU" sz="2400" dirty="0" smtClean="0"/>
              <a:t>6. Защита диссертации</a:t>
            </a:r>
            <a:br>
              <a:rPr lang="ru-RU" sz="2400" dirty="0" smtClean="0"/>
            </a:br>
            <a:r>
              <a:rPr lang="ru-RU" sz="2400" dirty="0" smtClean="0"/>
              <a:t>7. Премии, награды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0512" y="43934"/>
            <a:ext cx="11668126" cy="461665"/>
          </a:xfrm>
          <a:prstGeom prst="rect">
            <a:avLst/>
          </a:prstGeom>
          <a:gradFill flip="none" rotWithShape="1">
            <a:gsLst>
              <a:gs pos="0">
                <a:srgbClr val="EBF0F9"/>
              </a:gs>
              <a:gs pos="98000">
                <a:srgbClr val="DAE3F3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Шацкий</a:t>
            </a:r>
            <a:r>
              <a:rPr lang="ru-RU" sz="2400" b="1" dirty="0" smtClean="0"/>
              <a:t> А.Ф.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71775"/>
            <a:ext cx="60960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276D29B28DEFC4798CB836D9A238645" ma:contentTypeVersion="0" ma:contentTypeDescription="Создание документа." ma:contentTypeScope="" ma:versionID="44e4f1beb113e297f718e0cf6250aedf">
  <xsd:schema xmlns:xsd="http://www.w3.org/2001/XMLSchema" xmlns:xs="http://www.w3.org/2001/XMLSchema" xmlns:p="http://schemas.microsoft.com/office/2006/metadata/properties" xmlns:ns2="3463b8de-3134-4ba9-91f1-5f74fc4a9127" targetNamespace="http://schemas.microsoft.com/office/2006/metadata/properties" ma:root="true" ma:fieldsID="7fac4e527d21c8de833aa248fa4cbd31" ns2:_="">
    <xsd:import namespace="3463b8de-3134-4ba9-91f1-5f74fc4a912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3b8de-3134-4ba9-91f1-5f74fc4a912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463b8de-3134-4ba9-91f1-5f74fc4a9127">WTVTAWKYXXPH-1938892553-53</_dlc_DocId>
    <_dlc_DocIdUrl xmlns="3463b8de-3134-4ba9-91f1-5f74fc4a9127">
      <Url>http://www.geokhi.ru/prnd/_layouts/15/DocIdRedir.aspx?ID=WTVTAWKYXXPH-1938892553-53</Url>
      <Description>WTVTAWKYXXPH-1938892553-53</Description>
    </_dlc_DocIdUrl>
  </documentManagement>
</p:properties>
</file>

<file path=customXml/itemProps1.xml><?xml version="1.0" encoding="utf-8"?>
<ds:datastoreItem xmlns:ds="http://schemas.openxmlformats.org/officeDocument/2006/customXml" ds:itemID="{9DC986C2-C6EF-4964-8953-CD5431B8616B}"/>
</file>

<file path=customXml/itemProps2.xml><?xml version="1.0" encoding="utf-8"?>
<ds:datastoreItem xmlns:ds="http://schemas.openxmlformats.org/officeDocument/2006/customXml" ds:itemID="{21E94A44-C971-4BC9-862E-F5BBE9FFA9CF}"/>
</file>

<file path=customXml/itemProps3.xml><?xml version="1.0" encoding="utf-8"?>
<ds:datastoreItem xmlns:ds="http://schemas.openxmlformats.org/officeDocument/2006/customXml" ds:itemID="{0F258716-083A-4103-8977-A4BF5158CE36}"/>
</file>

<file path=customXml/itemProps4.xml><?xml version="1.0" encoding="utf-8"?>
<ds:datastoreItem xmlns:ds="http://schemas.openxmlformats.org/officeDocument/2006/customXml" ds:itemID="{3CA241FF-CA7A-4CB4-A4F1-010583955D39}"/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882</Words>
  <Application>Microsoft Office PowerPoint</Application>
  <PresentationFormat>Широкоэкранный</PresentationFormat>
  <Paragraphs>62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Symbol</vt:lpstr>
      <vt:lpstr>Тема Office</vt:lpstr>
      <vt:lpstr>Презентация PowerPoint</vt:lpstr>
      <vt:lpstr>Письмо членам УС от 17 февраля 2025</vt:lpstr>
      <vt:lpstr>Полагаю, что начисление баллов за публикационную активность должно соответствовать стратегическим целям Института. Если цель - просто увеличить число публикаций, то можно оставить существующую бальную систему. Если цель более амбициозная - поощрять публикации в ведущих мировых изданиях, то надо еще раз подумать о предложении Федотова П.С. об увеличении баллов за публикации в Q1 и Q2.</vt:lpstr>
      <vt:lpstr>Презентация PowerPoint</vt:lpstr>
      <vt:lpstr>Структура публикаций</vt:lpstr>
      <vt:lpstr>Структура публикаций </vt:lpstr>
      <vt:lpstr>Представляется несправедливым равное начисление баллов всем авторам. При таком подходе наибольшее число публикаций имеют специалисты, проводящие достаточно рутинные анализы, например, на микрозонде. Активные исследователи не могут написать более 3-4 статей в год, в то время как работники микрозонда становятся соавторами 10-20 статей в год при несопоставимом вкладе в публикуемое исследование. Насколько верно утверждение, что соавторы никогда не договорятся о пропорциях авторства исходя из вклада каждого в статью?</vt:lpstr>
      <vt:lpstr>Я считаю, что существующая система расчета ПРНД не стимулирует сотрудников Института публиковать статьи в рейтинговых научных журналах… </vt:lpstr>
      <vt:lpstr>На сегодняшний день система расчета ПРНД включает большое число пунктов, не имеющих отношения ни к научной активности сотрудников, ни к рекомендациям Министерства, ни к критериям оценки результативности научной организации Министерством КБПР. Баллы, начисляемые за эту активность сотрудников сопоставимы, или превышают баллы, которые сотрудник может получить за написание очень хорошей статьи в рейтинговом издании</vt:lpstr>
      <vt:lpstr>Презентация PowerPoint</vt:lpstr>
      <vt:lpstr>Презентация PowerPoint</vt:lpstr>
      <vt:lpstr>«Прозрачность»…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 tat</dc:creator>
  <cp:lastModifiedBy>Владимир Колотов</cp:lastModifiedBy>
  <cp:revision>38</cp:revision>
  <dcterms:created xsi:type="dcterms:W3CDTF">2025-04-26T12:35:35Z</dcterms:created>
  <dcterms:modified xsi:type="dcterms:W3CDTF">2025-04-28T11:03:33Z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0x0101006276D29B28DEFC4798CB836D9A238645</vt:lpwstr>
  </property>
  <property fmtid="{D5CDD505-2E9C-101B-9397-08002B2CF9AE}" pid="3" name="_dlc_DocIdItemGuid">
    <vt:lpwstr>21efed27-90dd-403c-bd77-6a3b70a0879f</vt:lpwstr>
  </property>
</Properties>
</file>